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Barlow Medium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4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6.xml"/><Relationship Id="rId44" Type="http://schemas.openxmlformats.org/officeDocument/2006/relationships/font" Target="fonts/Barlow-regular.fntdata"/><Relationship Id="rId21" Type="http://schemas.openxmlformats.org/officeDocument/2006/relationships/slide" Target="slides/slide15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8.xml"/><Relationship Id="rId46" Type="http://schemas.openxmlformats.org/officeDocument/2006/relationships/font" Target="fonts/Barlow-italic.fntdata"/><Relationship Id="rId23" Type="http://schemas.openxmlformats.org/officeDocument/2006/relationships/slide" Target="slides/slide17.xml"/><Relationship Id="rId45" Type="http://schemas.openxmlformats.org/officeDocument/2006/relationships/font" Target="fonts/Barl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Barlow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BarlowMedium-bold.fntdata"/><Relationship Id="rId14" Type="http://schemas.openxmlformats.org/officeDocument/2006/relationships/slide" Target="slides/slide8.xml"/><Relationship Id="rId36" Type="http://schemas.openxmlformats.org/officeDocument/2006/relationships/font" Target="fonts/BarlowMedium-regular.fntdata"/><Relationship Id="rId17" Type="http://schemas.openxmlformats.org/officeDocument/2006/relationships/slide" Target="slides/slide11.xml"/><Relationship Id="rId39" Type="http://schemas.openxmlformats.org/officeDocument/2006/relationships/font" Target="fonts/Barlow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Barlow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0889370c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90889370c5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24979a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MV: formatted version; leaving the old one in case edits are unwanted or leave out detail.</a:t>
            </a:r>
            <a:endParaRPr/>
          </a:p>
        </p:txBody>
      </p:sp>
      <p:sp>
        <p:nvSpPr>
          <p:cNvPr id="222" name="Google Shape;222;g1924979af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bf77bc05d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8bf77bc05d_0_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bf77bc05d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8bf77bc05d_0_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bf77bc05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8bf77bc05d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bf77bc05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8bf77bc05d_0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24979af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MV: formatted version; leaving the old one in case edits are unwanted or leave out detail.</a:t>
            </a:r>
            <a:endParaRPr/>
          </a:p>
        </p:txBody>
      </p:sp>
      <p:sp>
        <p:nvSpPr>
          <p:cNvPr id="279" name="Google Shape;279;g1924979af6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bf77bc05d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8bf77bc05d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0889370c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90889370c5_1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bf77bc05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8bf77bc05d_0_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bf77bc05d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MV: Points of Interest to consider, Christian: 03-2020 to 05-2020 were lockdown dates for the US &amp; the EU, and 02-2021, 08-2021, and 02-2022 were due to [unknown], Delta mutation surge, and Omicron mutation surge. Wanted to cover parts of this in my own line graph if possible, still working on it; but for your graph, thought you might be interested.</a:t>
            </a:r>
            <a:endParaRPr/>
          </a:p>
        </p:txBody>
      </p:sp>
      <p:sp>
        <p:nvSpPr>
          <p:cNvPr id="316" name="Google Shape;316;g18bf77bc05d_0_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bf77bc05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bf77bc05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MV: I’ll speak to the general process, touch on points by giving a brief explanation, and then we move onto the Dataset, questions section, and then our analysis. // Can speak to our original chosen Dataset to share part of our process.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bf77bc05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8bf77bc05d_0_7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0889370c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MV: </a:t>
            </a:r>
            <a:r>
              <a:rPr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What does this lead to/mean? </a:t>
            </a:r>
            <a:r>
              <a:rPr b="1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Explain to audience briefly as to what this extracted data and analysis essentially provides.</a:t>
            </a:r>
            <a:endParaRPr b="1"/>
          </a:p>
        </p:txBody>
      </p:sp>
      <p:sp>
        <p:nvSpPr>
          <p:cNvPr id="343" name="Google Shape;343;g190889370c5_1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0889370c5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90889370c5_1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0889370c5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190889370c5_1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0889370c5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190889370c5_1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90889370c5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90889370c5_1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0889370c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90889370c5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0889370c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90889370c5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0889370c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Christian will speak here.</a:t>
            </a:r>
            <a:endParaRPr/>
          </a:p>
        </p:txBody>
      </p:sp>
      <p:sp>
        <p:nvSpPr>
          <p:cNvPr id="168" name="Google Shape;168;g190889370c5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889370c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Can use as segue for Anthony to answer 1st Question.</a:t>
            </a:r>
            <a:endParaRPr/>
          </a:p>
        </p:txBody>
      </p:sp>
      <p:sp>
        <p:nvSpPr>
          <p:cNvPr id="179" name="Google Shape;179;g190889370c5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0889370c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90889370c5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bf77bc05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8bf77bc05d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bf77bc05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8bf77bc05d_0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9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9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700"/>
              <a:t>US Airline Delay Causes</a:t>
            </a:r>
            <a:r>
              <a:rPr lang="en" sz="4900"/>
              <a:t> </a:t>
            </a:r>
            <a:r>
              <a:rPr lang="en" sz="3400"/>
              <a:t>&amp; How COVID-19 Impacted Them</a:t>
            </a:r>
            <a:endParaRPr sz="3400"/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475" y="1657394"/>
            <a:ext cx="3605350" cy="2028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7359627" y="1231504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5236480" y="3088050"/>
            <a:ext cx="1219200" cy="121919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Number of Delayed Flights</a:t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4287052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516154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Line Plot: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/>
              <a:t>Created the line plot using the seaborn library and eased the process to turn the plot into a graph.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2" type="body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Formula: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sns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lineplot(data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df1, x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"year", y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"arr_cancelled")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ylabel('Number of cancelled arrivals')</a:t>
            </a:r>
            <a:endParaRPr b="1"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40624" cy="4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516600" y="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Percent of Delayed Flights (2003-2022)</a:t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4736177" y="139426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4947416" y="167081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516604" y="142813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727844" y="170469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517050" y="2381500"/>
            <a:ext cx="31626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Highest Percent of Flights Delayed: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Atlantic 24.5%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JetBlue 23.7%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Allegiant 22.6%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Comair 22.3%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Frontier 22.2%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572000" y="2347625"/>
            <a:ext cx="31626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Lowest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Percent of Flights Delayed: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>
                <a:highlight>
                  <a:srgbClr val="EFBC49"/>
                </a:highlight>
              </a:rPr>
              <a:t>Aloha</a:t>
            </a:r>
            <a:r>
              <a:rPr b="1" lang="en" sz="1300"/>
              <a:t> 7.1%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>
                <a:highlight>
                  <a:srgbClr val="EFBC49"/>
                </a:highlight>
              </a:rPr>
              <a:t>Hawaiian</a:t>
            </a:r>
            <a:r>
              <a:rPr b="1" lang="en" sz="1300"/>
              <a:t> 8.4%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Endeavor 12.7%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Horizon 13.7%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Republic 15.6%</a:t>
            </a:r>
            <a:endParaRPr b="1" sz="1300"/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7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61" name="Google Shape;261;p37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75" y="901775"/>
            <a:ext cx="7305200" cy="34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516600" y="514350"/>
            <a:ext cx="6813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Number of Cancelled Arrivals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4287052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516154" y="2102388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Line Plot: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/>
              <a:t>Same process as the Delayed Arrivals line graph for the Cancelled Arrivals, using the seaborn library.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Formula: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figure(figsize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(10,5))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sns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lineplot(data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airline_clean_df, x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"year", y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"arr_delay")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plt</a:t>
            </a:r>
            <a:r>
              <a:rPr b="1"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ylabel('Number of delayed flights')</a:t>
            </a:r>
            <a:endParaRPr b="1" sz="1200">
              <a:highlight>
                <a:schemeClr val="lt1"/>
              </a:highlight>
            </a:endParaRPr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01" y="0"/>
            <a:ext cx="7051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516150" y="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Percent of Cancelled Flights (2003-2022)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4271477" y="13235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4482716" y="16000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500579" y="13235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711819" y="16000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220500" y="2276875"/>
            <a:ext cx="34431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Highest Percent of Flights Cancelled: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Expressjet 5.5%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Allegiant 4.5%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Envoy 3.9%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American Eagle 3.4%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PSA 3.3%</a:t>
            </a:r>
            <a:endParaRPr b="1" sz="1300"/>
          </a:p>
        </p:txBody>
      </p:sp>
      <p:sp>
        <p:nvSpPr>
          <p:cNvPr id="312" name="Google Shape;312;p41"/>
          <p:cNvSpPr txBox="1"/>
          <p:nvPr>
            <p:ph idx="2" type="body"/>
          </p:nvPr>
        </p:nvSpPr>
        <p:spPr>
          <a:xfrm>
            <a:off x="4042925" y="2276875"/>
            <a:ext cx="37677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Lowest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Percent of Flights Cancelled: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Hawaiian 0.5%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Continental 0.8%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Virgin America 0.9%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Airtran 1%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en" sz="1300"/>
              <a:t>ATA 1%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220500" y="4149175"/>
            <a:ext cx="8176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Airline to Avoid: </a:t>
            </a:r>
            <a:r>
              <a:rPr lang="en" sz="160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Allegiant Airlines</a:t>
            </a: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Allegiant Airline is in the top 5 most cancelled and most delayed flights data.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25" y="163525"/>
            <a:ext cx="7336725" cy="4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445725" y="51437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Data To Me!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516625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Collect the Data:</a:t>
            </a:r>
            <a:endParaRPr b="1" sz="11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Define the question.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the correct Dataset.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Formulate hypotheses.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2" type="body"/>
          </p:nvPr>
        </p:nvSpPr>
        <p:spPr>
          <a:xfrm>
            <a:off x="2846689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Access the Data:</a:t>
            </a:r>
            <a:endParaRPr b="1" sz="11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Convert to DataFrame.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Interpret column descriptions.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column formats for analysis.</a:t>
            </a:r>
            <a:endParaRPr/>
          </a:p>
        </p:txBody>
      </p:sp>
      <p:sp>
        <p:nvSpPr>
          <p:cNvPr id="125" name="Google Shape;125;p25"/>
          <p:cNvSpPr txBox="1"/>
          <p:nvPr>
            <p:ph idx="3" type="body"/>
          </p:nvPr>
        </p:nvSpPr>
        <p:spPr>
          <a:xfrm>
            <a:off x="5176777" y="2571750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Clean the Data:</a:t>
            </a:r>
            <a:endParaRPr b="1" sz="11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Determine the size of the data.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Eliminate the null data.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Eliminate the columns.</a:t>
            </a:r>
            <a:endParaRPr sz="900"/>
          </a:p>
          <a:p>
            <a:pPr indent="-148590" lvl="0" marL="2286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AutoNum type="arabicPeriod"/>
            </a:pPr>
            <a:r>
              <a:rPr lang="en" sz="900"/>
              <a:t>Eliminate the duplicates.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445725" y="1772000"/>
            <a:ext cx="603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Before we dive into delays, cancellations, and their causes (</a:t>
            </a:r>
            <a:r>
              <a:rPr i="1"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oh, my!</a:t>
            </a: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) …let’s talk data: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3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325" name="Google Shape;325;p43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" y="901775"/>
            <a:ext cx="73292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5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351" name="Google Shape;351;p45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45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537302" y="134200"/>
            <a:ext cx="54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Reiterate…</a:t>
            </a:r>
            <a:endParaRPr b="0" i="0" sz="3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1696100" y="1204875"/>
            <a:ext cx="7447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After looking at available metrics of flights, locations, carriers, delays, cancellations, and all over time we see a </a:t>
            </a: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significant impact of COVID-19.</a:t>
            </a:r>
            <a:endParaRPr b="1" i="1"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Reached an all-time high in March 2020.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Atlantic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has the highest delay rate.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b="1" i="1" lang="en" sz="1800" u="sng">
                <a:latin typeface="Barlow"/>
                <a:ea typeface="Barlow"/>
                <a:cs typeface="Barlow"/>
                <a:sym typeface="Barlow"/>
              </a:rPr>
              <a:t>Expressjet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has the highest cancellation rate.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9" name="Google Shape;369;p45"/>
          <p:cNvGrpSpPr/>
          <p:nvPr/>
        </p:nvGrpSpPr>
        <p:grpSpPr>
          <a:xfrm>
            <a:off x="530216" y="230138"/>
            <a:ext cx="430235" cy="721684"/>
            <a:chOff x="11480271" y="5948025"/>
            <a:chExt cx="860470" cy="1443368"/>
          </a:xfrm>
        </p:grpSpPr>
        <p:sp>
          <p:nvSpPr>
            <p:cNvPr id="370" name="Google Shape;370;p45"/>
            <p:cNvSpPr/>
            <p:nvPr/>
          </p:nvSpPr>
          <p:spPr>
            <a:xfrm>
              <a:off x="11547869" y="5948025"/>
              <a:ext cx="725307" cy="724405"/>
            </a:xfrm>
            <a:custGeom>
              <a:rect b="b" l="l" r="r" t="t"/>
              <a:pathLst>
                <a:path extrusionOk="0" h="724405" w="725307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11480271" y="6204520"/>
              <a:ext cx="860470" cy="1114920"/>
            </a:xfrm>
            <a:custGeom>
              <a:rect b="b" l="l" r="r" t="t"/>
              <a:pathLst>
                <a:path extrusionOk="0" h="1114920" w="86047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11748561" y="7294378"/>
              <a:ext cx="317765" cy="97015"/>
            </a:xfrm>
            <a:custGeom>
              <a:rect b="b" l="l" r="r" t="t"/>
              <a:pathLst>
                <a:path extrusionOk="0" h="97015" w="317765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11645390" y="7026774"/>
              <a:ext cx="530215" cy="60012"/>
            </a:xfrm>
            <a:custGeom>
              <a:rect b="b" l="l" r="r" t="t"/>
              <a:pathLst>
                <a:path extrusionOk="0" h="60012" w="530215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11645390" y="7106931"/>
              <a:ext cx="530215" cy="60008"/>
            </a:xfrm>
            <a:custGeom>
              <a:rect b="b" l="l" r="r" t="t"/>
              <a:pathLst>
                <a:path extrusionOk="0" h="60008" w="530215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11645390" y="7187072"/>
              <a:ext cx="530215" cy="60024"/>
            </a:xfrm>
            <a:custGeom>
              <a:rect b="b" l="l" r="r" t="t"/>
              <a:pathLst>
                <a:path extrusionOk="0" h="60024" w="530215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7114102" y="1090057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46"/>
          <p:cNvGrpSpPr/>
          <p:nvPr/>
        </p:nvGrpSpPr>
        <p:grpSpPr>
          <a:xfrm>
            <a:off x="6082146" y="514350"/>
            <a:ext cx="2134522" cy="4222484"/>
            <a:chOff x="0" y="0"/>
            <a:chExt cx="2620010" cy="5182870"/>
          </a:xfrm>
        </p:grpSpPr>
        <p:sp>
          <p:nvSpPr>
            <p:cNvPr id="383" name="Google Shape;383;p46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6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>
                <a:solidFill>
                  <a:schemeClr val="lt2"/>
                </a:solidFill>
              </a:rPr>
              <a:t>Questions, Comments, Thoughts?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7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398" name="Google Shape;398;p47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47"/>
          <p:cNvSpPr txBox="1"/>
          <p:nvPr/>
        </p:nvSpPr>
        <p:spPr>
          <a:xfrm>
            <a:off x="2022230" y="1913392"/>
            <a:ext cx="5099513" cy="115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0" name="Google Shape;420;p47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7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/>
        </p:nvSpPr>
        <p:spPr>
          <a:xfrm>
            <a:off x="1552863" y="514350"/>
            <a:ext cx="6972300" cy="63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Members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28" name="Google Shape;428;p48"/>
          <p:cNvGrpSpPr/>
          <p:nvPr/>
        </p:nvGrpSpPr>
        <p:grpSpPr>
          <a:xfrm>
            <a:off x="1678350" y="1783325"/>
            <a:ext cx="4943738" cy="246200"/>
            <a:chOff x="196117" y="-6202066"/>
            <a:chExt cx="13183300" cy="656533"/>
          </a:xfrm>
        </p:grpSpPr>
        <p:sp>
          <p:nvSpPr>
            <p:cNvPr id="429" name="Google Shape;429;p48"/>
            <p:cNvSpPr txBox="1"/>
            <p:nvPr/>
          </p:nvSpPr>
          <p:spPr>
            <a:xfrm>
              <a:off x="196117" y="-6202066"/>
              <a:ext cx="5325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Charlie Freeman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0" name="Google Shape;430;p48"/>
            <p:cNvSpPr txBox="1"/>
            <p:nvPr/>
          </p:nvSpPr>
          <p:spPr>
            <a:xfrm>
              <a:off x="9733517" y="-6161133"/>
              <a:ext cx="3645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Lead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1" name="Google Shape;431;p48"/>
          <p:cNvGrpSpPr/>
          <p:nvPr/>
        </p:nvGrpSpPr>
        <p:grpSpPr>
          <a:xfrm>
            <a:off x="1678353" y="2896275"/>
            <a:ext cx="4943587" cy="230850"/>
            <a:chOff x="-4643537" y="-3264733"/>
            <a:chExt cx="12978701" cy="615600"/>
          </a:xfrm>
        </p:grpSpPr>
        <p:sp>
          <p:nvSpPr>
            <p:cNvPr id="432" name="Google Shape;432;p48"/>
            <p:cNvSpPr txBox="1"/>
            <p:nvPr/>
          </p:nvSpPr>
          <p:spPr>
            <a:xfrm>
              <a:off x="-4643537" y="-3264733"/>
              <a:ext cx="524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Anthony Rocco-Frank</a:t>
              </a:r>
              <a:endParaRPr b="1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3" name="Google Shape;433;p48"/>
            <p:cNvSpPr txBox="1"/>
            <p:nvPr/>
          </p:nvSpPr>
          <p:spPr>
            <a:xfrm>
              <a:off x="4745663" y="-3264733"/>
              <a:ext cx="3589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Wizard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4" name="Google Shape;434;p48"/>
          <p:cNvGrpSpPr/>
          <p:nvPr/>
        </p:nvGrpSpPr>
        <p:grpSpPr>
          <a:xfrm>
            <a:off x="1678387" y="2530413"/>
            <a:ext cx="4943700" cy="230862"/>
            <a:chOff x="77" y="-1445399"/>
            <a:chExt cx="13183200" cy="615633"/>
          </a:xfrm>
        </p:grpSpPr>
        <p:sp>
          <p:nvSpPr>
            <p:cNvPr id="435" name="Google Shape;435;p48"/>
            <p:cNvSpPr txBox="1"/>
            <p:nvPr/>
          </p:nvSpPr>
          <p:spPr>
            <a:xfrm>
              <a:off x="77" y="-1445399"/>
              <a:ext cx="5325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Brinda Gajjar</a:t>
              </a:r>
              <a:endPara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6" name="Google Shape;436;p48"/>
            <p:cNvSpPr txBox="1"/>
            <p:nvPr/>
          </p:nvSpPr>
          <p:spPr>
            <a:xfrm>
              <a:off x="9564377" y="-1445366"/>
              <a:ext cx="3618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Team Morale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37" name="Google Shape;437;p48"/>
          <p:cNvGrpSpPr/>
          <p:nvPr/>
        </p:nvGrpSpPr>
        <p:grpSpPr>
          <a:xfrm>
            <a:off x="1678361" y="2164513"/>
            <a:ext cx="4943737" cy="230920"/>
            <a:chOff x="-14324176" y="-5065991"/>
            <a:chExt cx="13183300" cy="579620"/>
          </a:xfrm>
        </p:grpSpPr>
        <p:sp>
          <p:nvSpPr>
            <p:cNvPr id="438" name="Google Shape;438;p48"/>
            <p:cNvSpPr txBox="1"/>
            <p:nvPr/>
          </p:nvSpPr>
          <p:spPr>
            <a:xfrm>
              <a:off x="-14324176" y="-5065991"/>
              <a:ext cx="5325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Christian Nava</a:t>
              </a:r>
              <a:endParaRPr b="0" i="0" sz="7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9" name="Google Shape;439;p48"/>
            <p:cNvSpPr txBox="1"/>
            <p:nvPr/>
          </p:nvSpPr>
          <p:spPr>
            <a:xfrm>
              <a:off x="-4759776" y="-5065972"/>
              <a:ext cx="3618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Co-Team Lead</a:t>
              </a:r>
              <a:endPara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40" name="Google Shape;440;p48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48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442" name="Google Shape;442;p4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48"/>
          <p:cNvSpPr txBox="1"/>
          <p:nvPr/>
        </p:nvSpPr>
        <p:spPr>
          <a:xfrm>
            <a:off x="1552875" y="3180425"/>
            <a:ext cx="50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       Madeline Vicuna	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8" name="Google Shape;458;p48"/>
          <p:cNvSpPr txBox="1"/>
          <p:nvPr/>
        </p:nvSpPr>
        <p:spPr>
          <a:xfrm>
            <a:off x="5082800" y="3180425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   PPT  &amp; Jokes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59" name="Google Shape;459;p48"/>
          <p:cNvGrpSpPr/>
          <p:nvPr/>
        </p:nvGrpSpPr>
        <p:grpSpPr>
          <a:xfrm>
            <a:off x="8125732" y="554474"/>
            <a:ext cx="583318" cy="550897"/>
            <a:chOff x="11174763" y="4582518"/>
            <a:chExt cx="1166636" cy="1101793"/>
          </a:xfrm>
        </p:grpSpPr>
        <p:sp>
          <p:nvSpPr>
            <p:cNvPr id="460" name="Google Shape;460;p48"/>
            <p:cNvSpPr/>
            <p:nvPr/>
          </p:nvSpPr>
          <p:spPr>
            <a:xfrm>
              <a:off x="11198068" y="4706208"/>
              <a:ext cx="550632" cy="978103"/>
            </a:xfrm>
            <a:custGeom>
              <a:rect b="b" l="l" r="r" t="t"/>
              <a:pathLst>
                <a:path extrusionOk="0" h="978103" w="550632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11174763" y="4582518"/>
              <a:ext cx="1166636" cy="1039446"/>
            </a:xfrm>
            <a:custGeom>
              <a:rect b="b" l="l" r="r" t="t"/>
              <a:pathLst>
                <a:path extrusionOk="0" h="1039446" w="1166636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4100"/>
              <a:buNone/>
            </a:pPr>
            <a:r>
              <a:rPr lang="en" sz="3400"/>
              <a:t>“The goal is to turn data into information and information into insight.”</a:t>
            </a:r>
            <a:br>
              <a:rPr lang="en"/>
            </a:br>
            <a:r>
              <a:rPr lang="en" sz="1500"/>
              <a:t>- Carly Fiorina, former CEO of Hewlett Packard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139" name="Google Shape;139;p27"/>
            <p:cNvSpPr/>
            <p:nvPr/>
          </p:nvSpPr>
          <p:spPr>
            <a:xfrm>
              <a:off x="-1891188" y="-1207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-1883941" y="947549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-1883941" y="852675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-1883941" y="757792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-1883941" y="662918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-1883941" y="568044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-1883941" y="473170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-1883941" y="378297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-1883941" y="283423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-1883941" y="188539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-1883941" y="93665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7596386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664764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698813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4750075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380133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2852598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90386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955122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6287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-942450" y="-483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8345654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7"/>
          <p:cNvGrpSpPr/>
          <p:nvPr/>
        </p:nvGrpSpPr>
        <p:grpSpPr>
          <a:xfrm>
            <a:off x="4572000" y="962573"/>
            <a:ext cx="3548250" cy="2459680"/>
            <a:chOff x="-1616005" y="-1916429"/>
            <a:chExt cx="9462000" cy="5897100"/>
          </a:xfrm>
        </p:grpSpPr>
        <p:sp>
          <p:nvSpPr>
            <p:cNvPr id="162" name="Google Shape;162;p27"/>
            <p:cNvSpPr txBox="1"/>
            <p:nvPr/>
          </p:nvSpPr>
          <p:spPr>
            <a:xfrm>
              <a:off x="-1616005" y="-1916429"/>
              <a:ext cx="9462000" cy="58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BDE: </a:t>
              </a:r>
              <a:endParaRPr b="1" sz="4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ig </a:t>
              </a: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ata </a:t>
              </a:r>
              <a:r>
                <a:rPr b="1" lang="en" sz="4700" u="sng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</a:t>
              </a: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xplained</a:t>
              </a:r>
              <a:endParaRPr b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-6" y="2160331"/>
              <a:ext cx="78459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25" y="1155450"/>
            <a:ext cx="3755551" cy="25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572000" y="3422250"/>
            <a:ext cx="3669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Now that we’re back in Kansas, let’s dive into the dataset.</a:t>
            </a:r>
            <a:endParaRPr sz="13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514350"/>
            <a:ext cx="9144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i="1" lang="en" sz="3400" u="sng"/>
              <a:t>USA Airline Delay Cause</a:t>
            </a:r>
            <a:endParaRPr i="1" sz="3400" u="sng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000"/>
              <a:t>&amp; The Questions We Had</a:t>
            </a:r>
            <a:endParaRPr sz="3000"/>
          </a:p>
        </p:txBody>
      </p:sp>
      <p:sp>
        <p:nvSpPr>
          <p:cNvPr id="173" name="Google Shape;173;p28"/>
          <p:cNvSpPr txBox="1"/>
          <p:nvPr/>
        </p:nvSpPr>
        <p:spPr>
          <a:xfrm>
            <a:off x="1536871" y="19221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How much of an impact did COVID-19 have on the airline industry?</a:t>
            </a:r>
            <a:endParaRPr b="0" i="0" sz="7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536871" y="29787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Which airline has the highest percent of flights get delayed?</a:t>
            </a:r>
            <a:endParaRPr b="1" i="0" sz="700" cap="none" strike="noStrike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536871" y="4083600"/>
            <a:ext cx="67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Which airline has the highest percent of flights get cancelled?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14350" y="3859456"/>
            <a:ext cx="755856" cy="755856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ctrTitle"/>
          </p:nvPr>
        </p:nvSpPr>
        <p:spPr>
          <a:xfrm>
            <a:off x="0" y="2256150"/>
            <a:ext cx="914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6000"/>
              <a:t>Who’s Your Data?</a:t>
            </a:r>
            <a:endParaRPr sz="6000"/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2956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Analyze.</a:t>
            </a:r>
            <a:endParaRPr sz="1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111375"/>
            <a:ext cx="7330500" cy="49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23750" y="85125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Total Number of Flights (2003-2022)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4498141" y="1863865"/>
            <a:ext cx="38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990479" y="148716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201719" y="176371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0" y="449340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990925" y="2440525"/>
            <a:ext cx="31626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Most Flights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from 2003-2022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Southwest - 22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Delta - 13.7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American - 13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Skywest - 11.5 Million</a:t>
            </a:r>
            <a:endParaRPr b="1" sz="1300"/>
          </a:p>
          <a:p>
            <a:pPr indent="-31115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•"/>
            </a:pPr>
            <a:r>
              <a:rPr b="1" lang="en" sz="1300"/>
              <a:t>United - 9.2 Million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2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04" name="Google Shape;204;p32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25" y="901775"/>
            <a:ext cx="7347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